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sldIdLst>
    <p:sldId id="266" r:id="rId5"/>
    <p:sldId id="308" r:id="rId6"/>
    <p:sldId id="310" r:id="rId7"/>
    <p:sldId id="309" r:id="rId8"/>
    <p:sldId id="31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jpeg>
</file>

<file path=ppt/media/image2.png>
</file>

<file path=ppt/media/image3.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184DA70-C731-4C70-880D-CCD4705E623C}" type="datetime1">
              <a:rPr lang="en-US" smtClean="0"/>
              <a:t>3/15/2023</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3A98EE3D-8CD1-4C3F-BD1C-C98C9596463C}"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7853266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8160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482954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4018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47893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3/15/2023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00732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3/15/2023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090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3/15/2023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88274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3/15/2023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48710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3/15/2023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69073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3/15/2023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0865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2D6E202-B606-4609-B914-27C9371A1F6D}" type="datetime1">
              <a:rPr lang="en-US" smtClean="0"/>
              <a:t>3/15/2023</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815802193"/>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288833" y="654983"/>
            <a:ext cx="5822302" cy="3494791"/>
          </a:xfrm>
        </p:spPr>
        <p:txBody>
          <a:bodyPr>
            <a:normAutofit/>
          </a:bodyPr>
          <a:lstStyle/>
          <a:p>
            <a:r>
              <a:rPr lang="en-US" dirty="0">
                <a:solidFill>
                  <a:schemeClr val="accent3">
                    <a:lumMod val="75000"/>
                  </a:schemeClr>
                </a:solidFill>
              </a:rPr>
              <a:t>Supermarket Sales Dashboard</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690049" y="4380976"/>
            <a:ext cx="5421086" cy="666885"/>
          </a:xfrm>
        </p:spPr>
        <p:txBody>
          <a:bodyPr>
            <a:normAutofit/>
          </a:bodyPr>
          <a:lstStyle/>
          <a:p>
            <a:r>
              <a:rPr lang="en-US" dirty="0">
                <a:solidFill>
                  <a:schemeClr val="accent5">
                    <a:lumMod val="40000"/>
                    <a:lumOff val="60000"/>
                  </a:schemeClr>
                </a:solidFill>
                <a:latin typeface="+mj-lt"/>
              </a:rPr>
              <a:t>Hello I am shaily kesharwani</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6096000" cy="6857990"/>
          </a:xfrm>
          <a:prstGeom prst="rect">
            <a:avLst/>
          </a:prstGeom>
        </p:spPr>
      </p:pic>
      <p:pic>
        <p:nvPicPr>
          <p:cNvPr id="4" name="Audio 3">
            <a:hlinkClick r:id="" action="ppaction://media"/>
            <a:extLst>
              <a:ext uri="{FF2B5EF4-FFF2-40B4-BE49-F238E27FC236}">
                <a16:creationId xmlns:a16="http://schemas.microsoft.com/office/drawing/2014/main" id="{2FBF6EF0-B4F3-FD98-6494-472091EE83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95915843"/>
      </p:ext>
    </p:extLst>
  </p:cSld>
  <p:clrMapOvr>
    <a:masterClrMapping/>
  </p:clrMapOvr>
  <mc:AlternateContent xmlns:mc="http://schemas.openxmlformats.org/markup-compatibility/2006">
    <mc:Choice xmlns:p14="http://schemas.microsoft.com/office/powerpoint/2010/main" Requires="p14">
      <p:transition spd="slow" p14:dur="1500" advTm="13491">
        <p:split orient="vert"/>
      </p:transition>
    </mc:Choice>
    <mc:Fallback>
      <p:transition spd="slow" advTm="13491">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3644538" y="1029389"/>
            <a:ext cx="4417112" cy="850952"/>
          </a:xfrm>
        </p:spPr>
        <p:txBody>
          <a:bodyPr>
            <a:normAutofit fontScale="90000"/>
          </a:bodyPr>
          <a:lstStyle/>
          <a:p>
            <a:r>
              <a:rPr lang="en-US" dirty="0">
                <a:solidFill>
                  <a:srgbClr val="002060"/>
                </a:solidFill>
              </a:rPr>
              <a:t>About Dashboard</a:t>
            </a:r>
          </a:p>
        </p:txBody>
      </p:sp>
      <p:sp>
        <p:nvSpPr>
          <p:cNvPr id="8" name="Content Placeholder 7">
            <a:extLst>
              <a:ext uri="{FF2B5EF4-FFF2-40B4-BE49-F238E27FC236}">
                <a16:creationId xmlns:a16="http://schemas.microsoft.com/office/drawing/2014/main" id="{8F11FFA8-987C-B9FB-F35B-26EEC6A6660D}"/>
              </a:ext>
            </a:extLst>
          </p:cNvPr>
          <p:cNvSpPr>
            <a:spLocks noGrp="1"/>
          </p:cNvSpPr>
          <p:nvPr>
            <p:ph idx="1"/>
          </p:nvPr>
        </p:nvSpPr>
        <p:spPr>
          <a:xfrm>
            <a:off x="362028" y="2334003"/>
            <a:ext cx="10982131" cy="3283025"/>
          </a:xfrm>
        </p:spPr>
        <p:txBody>
          <a:bodyPr>
            <a:noAutofit/>
          </a:bodyPr>
          <a:lstStyle/>
          <a:p>
            <a:r>
              <a:rPr lang="en-US" sz="2400" dirty="0">
                <a:solidFill>
                  <a:schemeClr val="accent1">
                    <a:lumMod val="75000"/>
                  </a:schemeClr>
                </a:solidFill>
                <a:latin typeface="+mj-lt"/>
                <a:cs typeface="Arial" panose="020B0604020202020204" pitchFamily="34" charset="0"/>
              </a:rPr>
              <a:t>A supermarket sales dashboard is a great tool for keeping track of the sales performance of a grocery store. It provides a visual overview of the store's performance and helps store managers identify areas of strength and weakness. The dashboard typically includes a variety of charts and graphs that show sales figures, Profit, Loss and other key metrics. It also shows the performance of every Year, every month and allowing store managers to quickly identify areas where they need to take action. By tracking sales performance, store managers can adjust their strategies to maximize sales and profits.</a:t>
            </a:r>
            <a:endParaRPr lang="en-IN" sz="2400" dirty="0">
              <a:solidFill>
                <a:schemeClr val="accent1">
                  <a:lumMod val="75000"/>
                </a:schemeClr>
              </a:solidFill>
              <a:latin typeface="+mj-lt"/>
              <a:cs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94B78CAA-9E75-AEC0-F3C9-ADA202EC09C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55225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52696">
        <p15:prstTrans prst="crush"/>
      </p:transition>
    </mc:Choice>
    <mc:Fallback>
      <p:transition spd="slow" advTm="526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950098" y="236288"/>
            <a:ext cx="6913983" cy="850952"/>
          </a:xfrm>
        </p:spPr>
        <p:txBody>
          <a:bodyPr>
            <a:normAutofit fontScale="90000"/>
          </a:bodyPr>
          <a:lstStyle/>
          <a:p>
            <a:r>
              <a:rPr lang="en-US" dirty="0">
                <a:solidFill>
                  <a:srgbClr val="002060"/>
                </a:solidFill>
              </a:rPr>
              <a:t>Steps on making Dashboard</a:t>
            </a:r>
          </a:p>
        </p:txBody>
      </p:sp>
      <p:sp>
        <p:nvSpPr>
          <p:cNvPr id="8" name="Content Placeholder 7">
            <a:extLst>
              <a:ext uri="{FF2B5EF4-FFF2-40B4-BE49-F238E27FC236}">
                <a16:creationId xmlns:a16="http://schemas.microsoft.com/office/drawing/2014/main" id="{8F11FFA8-987C-B9FB-F35B-26EEC6A6660D}"/>
              </a:ext>
            </a:extLst>
          </p:cNvPr>
          <p:cNvSpPr>
            <a:spLocks noGrp="1"/>
          </p:cNvSpPr>
          <p:nvPr>
            <p:ph idx="1"/>
          </p:nvPr>
        </p:nvSpPr>
        <p:spPr>
          <a:xfrm>
            <a:off x="0" y="1707503"/>
            <a:ext cx="11290041" cy="3881534"/>
          </a:xfrm>
        </p:spPr>
        <p:txBody>
          <a:bodyPr>
            <a:noAutofit/>
          </a:bodyPr>
          <a:lstStyle/>
          <a:p>
            <a:r>
              <a:rPr lang="en-US" sz="1600" b="1" i="0" dirty="0">
                <a:solidFill>
                  <a:schemeClr val="accent1">
                    <a:lumMod val="75000"/>
                  </a:schemeClr>
                </a:solidFill>
                <a:effectLst/>
                <a:latin typeface="+mj-lt"/>
              </a:rPr>
              <a:t>1. </a:t>
            </a:r>
            <a:r>
              <a:rPr lang="en-US" sz="1600" b="1" i="0" dirty="0">
                <a:solidFill>
                  <a:schemeClr val="accent1">
                    <a:lumMod val="75000"/>
                  </a:schemeClr>
                </a:solidFill>
                <a:effectLst/>
                <a:highlight>
                  <a:srgbClr val="FFFF00"/>
                </a:highlight>
                <a:latin typeface="+mj-lt"/>
              </a:rPr>
              <a:t>Gather the relevant data: </a:t>
            </a:r>
            <a:r>
              <a:rPr lang="en-US" sz="1600" b="1" i="0" dirty="0">
                <a:solidFill>
                  <a:schemeClr val="accent1">
                    <a:lumMod val="75000"/>
                  </a:schemeClr>
                </a:solidFill>
                <a:effectLst/>
                <a:latin typeface="+mj-lt"/>
              </a:rPr>
              <a:t>Sales data from the supermarket should be collected on a regular basis. This data should include information such as total sales, total customers, </a:t>
            </a:r>
            <a:r>
              <a:rPr lang="en-US" sz="1600" b="1" dirty="0">
                <a:solidFill>
                  <a:schemeClr val="accent1">
                    <a:lumMod val="75000"/>
                  </a:schemeClr>
                </a:solidFill>
                <a:latin typeface="+mj-lt"/>
              </a:rPr>
              <a:t>product </a:t>
            </a:r>
            <a:r>
              <a:rPr lang="en-US" sz="1600" b="1" i="0" dirty="0">
                <a:solidFill>
                  <a:schemeClr val="accent1">
                    <a:lumMod val="75000"/>
                  </a:schemeClr>
                </a:solidFill>
                <a:effectLst/>
                <a:latin typeface="+mj-lt"/>
              </a:rPr>
              <a:t>ID , and  Mode of payment etc. </a:t>
            </a:r>
          </a:p>
          <a:p>
            <a:r>
              <a:rPr lang="en-US" sz="1600" b="1" i="0" dirty="0">
                <a:solidFill>
                  <a:schemeClr val="accent1">
                    <a:lumMod val="75000"/>
                  </a:schemeClr>
                </a:solidFill>
                <a:effectLst/>
                <a:latin typeface="+mj-lt"/>
              </a:rPr>
              <a:t>2. </a:t>
            </a:r>
            <a:r>
              <a:rPr lang="en-US" sz="1600" b="1" i="0" dirty="0">
                <a:solidFill>
                  <a:schemeClr val="accent1">
                    <a:lumMod val="75000"/>
                  </a:schemeClr>
                </a:solidFill>
                <a:effectLst/>
                <a:highlight>
                  <a:srgbClr val="FFFF00"/>
                </a:highlight>
                <a:latin typeface="+mj-lt"/>
              </a:rPr>
              <a:t>Analyze the data: </a:t>
            </a:r>
            <a:r>
              <a:rPr lang="en-US" sz="1600" b="1" i="0" dirty="0">
                <a:solidFill>
                  <a:schemeClr val="accent1">
                    <a:lumMod val="75000"/>
                  </a:schemeClr>
                </a:solidFill>
                <a:effectLst/>
                <a:latin typeface="+mj-lt"/>
              </a:rPr>
              <a:t>Once the data is collected, it should be analyzed to identify patterns and trends. This analysis can help uncover important insights such as which products are popular, which products need to be promoted, and which products have higher margins.</a:t>
            </a:r>
          </a:p>
          <a:p>
            <a:r>
              <a:rPr lang="en-US" sz="1600" b="1" i="0" dirty="0">
                <a:solidFill>
                  <a:schemeClr val="accent1">
                    <a:lumMod val="75000"/>
                  </a:schemeClr>
                </a:solidFill>
                <a:effectLst/>
                <a:latin typeface="+mj-lt"/>
              </a:rPr>
              <a:t> 3. </a:t>
            </a:r>
            <a:r>
              <a:rPr lang="en-US" sz="1600" b="1" i="0" dirty="0">
                <a:solidFill>
                  <a:schemeClr val="accent1">
                    <a:lumMod val="75000"/>
                  </a:schemeClr>
                </a:solidFill>
                <a:effectLst/>
                <a:highlight>
                  <a:srgbClr val="FFFF00"/>
                </a:highlight>
                <a:latin typeface="+mj-lt"/>
              </a:rPr>
              <a:t>Create the dashboard: </a:t>
            </a:r>
            <a:r>
              <a:rPr lang="en-US" sz="1600" b="1" i="0" dirty="0">
                <a:solidFill>
                  <a:schemeClr val="accent1">
                    <a:lumMod val="75000"/>
                  </a:schemeClr>
                </a:solidFill>
                <a:effectLst/>
                <a:latin typeface="+mj-lt"/>
              </a:rPr>
              <a:t>Once the data is collected and analyzed, it can be used to create a dashboard. The dashboard should include visualizations such as charts and graphs that will provide insights into the sales data.</a:t>
            </a:r>
          </a:p>
          <a:p>
            <a:r>
              <a:rPr lang="en-US" sz="1600" b="1" i="0" dirty="0">
                <a:solidFill>
                  <a:schemeClr val="accent1">
                    <a:lumMod val="75000"/>
                  </a:schemeClr>
                </a:solidFill>
                <a:effectLst/>
                <a:latin typeface="+mj-lt"/>
              </a:rPr>
              <a:t> 4. </a:t>
            </a:r>
            <a:r>
              <a:rPr lang="en-US" sz="1600" b="1" i="0" dirty="0">
                <a:solidFill>
                  <a:schemeClr val="accent1">
                    <a:lumMod val="75000"/>
                  </a:schemeClr>
                </a:solidFill>
                <a:effectLst/>
                <a:highlight>
                  <a:srgbClr val="FFFF00"/>
                </a:highlight>
                <a:latin typeface="+mj-lt"/>
              </a:rPr>
              <a:t>Test the dashboard: </a:t>
            </a:r>
            <a:r>
              <a:rPr lang="en-US" sz="1600" b="1" i="0" dirty="0">
                <a:solidFill>
                  <a:schemeClr val="accent1">
                    <a:lumMod val="75000"/>
                  </a:schemeClr>
                </a:solidFill>
                <a:effectLst/>
                <a:latin typeface="+mj-lt"/>
              </a:rPr>
              <a:t>Once the dashboard is created, it should be tested for accuracy and usability. This will ensure that the dashboard is delivering the information that it was intended to.</a:t>
            </a:r>
          </a:p>
          <a:p>
            <a:r>
              <a:rPr lang="en-US" sz="1600" b="1" i="0" dirty="0">
                <a:solidFill>
                  <a:schemeClr val="accent1">
                    <a:lumMod val="75000"/>
                  </a:schemeClr>
                </a:solidFill>
                <a:effectLst/>
                <a:latin typeface="+mj-lt"/>
              </a:rPr>
              <a:t> 5. </a:t>
            </a:r>
            <a:r>
              <a:rPr lang="en-US" sz="1600" b="1" i="0" dirty="0">
                <a:solidFill>
                  <a:schemeClr val="accent1">
                    <a:lumMod val="75000"/>
                  </a:schemeClr>
                </a:solidFill>
                <a:effectLst/>
                <a:highlight>
                  <a:srgbClr val="FFFF00"/>
                </a:highlight>
                <a:latin typeface="+mj-lt"/>
              </a:rPr>
              <a:t>Publish the dashboard:</a:t>
            </a:r>
            <a:r>
              <a:rPr lang="en-US" sz="1600" b="1" i="0" dirty="0">
                <a:solidFill>
                  <a:schemeClr val="accent1">
                    <a:lumMod val="75000"/>
                  </a:schemeClr>
                </a:solidFill>
                <a:effectLst/>
                <a:latin typeface="+mj-lt"/>
              </a:rPr>
              <a:t> Finally, the dashboard should be published so that it can be accessed and used by store managers and other stakeholders. This will allow them to make informed decisions based on the data presented in the dashboard</a:t>
            </a:r>
            <a:r>
              <a:rPr lang="en-US" sz="1600" b="1" i="0" dirty="0">
                <a:solidFill>
                  <a:schemeClr val="accent1">
                    <a:lumMod val="75000"/>
                  </a:schemeClr>
                </a:solidFill>
                <a:effectLst/>
                <a:latin typeface="ColfaxAI"/>
              </a:rPr>
              <a:t>.</a:t>
            </a:r>
            <a:endParaRPr lang="en-IN" sz="1600" dirty="0">
              <a:solidFill>
                <a:schemeClr val="accent1">
                  <a:lumMod val="75000"/>
                </a:schemeClr>
              </a:solidFill>
              <a:latin typeface="+mj-lt"/>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F52BDA38-B9B3-50CC-646D-C840DE56B97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458405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67821">
        <p15:prstTrans prst="crush"/>
      </p:transition>
    </mc:Choice>
    <mc:Fallback>
      <p:transition spd="slow" advTm="678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54E1EF-2A02-2456-DF9D-C542A0165DCC}"/>
              </a:ext>
            </a:extLst>
          </p:cNvPr>
          <p:cNvPicPr>
            <a:picLocks noChangeAspect="1"/>
          </p:cNvPicPr>
          <p:nvPr/>
        </p:nvPicPr>
        <p:blipFill>
          <a:blip r:embed="rId4"/>
          <a:stretch>
            <a:fillRect/>
          </a:stretch>
        </p:blipFill>
        <p:spPr>
          <a:xfrm>
            <a:off x="0" y="-46654"/>
            <a:ext cx="12353731" cy="6904653"/>
          </a:xfrm>
          <a:prstGeom prst="rect">
            <a:avLst/>
          </a:prstGeom>
        </p:spPr>
      </p:pic>
      <p:pic>
        <p:nvPicPr>
          <p:cNvPr id="4" name="Audio 3">
            <a:hlinkClick r:id="" action="ppaction://media"/>
            <a:extLst>
              <a:ext uri="{FF2B5EF4-FFF2-40B4-BE49-F238E27FC236}">
                <a16:creationId xmlns:a16="http://schemas.microsoft.com/office/drawing/2014/main" id="{CA588520-4867-7D9F-CFC0-16317D04CA2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207049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6976">
        <p15:prstTrans prst="crush"/>
      </p:transition>
    </mc:Choice>
    <mc:Fallback>
      <p:transition spd="slow" advTm="369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52BD50-659A-9169-07DD-E688FE0059C1}"/>
              </a:ext>
            </a:extLst>
          </p:cNvPr>
          <p:cNvSpPr/>
          <p:nvPr/>
        </p:nvSpPr>
        <p:spPr>
          <a:xfrm>
            <a:off x="3551883" y="2743399"/>
            <a:ext cx="4537758" cy="1015663"/>
          </a:xfrm>
          <a:prstGeom prst="rect">
            <a:avLst/>
          </a:prstGeom>
          <a:noFill/>
        </p:spPr>
        <p:txBody>
          <a:bodyPr wrap="square" lIns="91440" tIns="45720" rIns="91440" bIns="45720">
            <a:spAutoFit/>
          </a:bodyPr>
          <a:lstStyle/>
          <a:p>
            <a:pPr algn="ctr"/>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j-lt"/>
              </a:rPr>
              <a:t>Thank You</a:t>
            </a:r>
          </a:p>
        </p:txBody>
      </p:sp>
      <p:pic>
        <p:nvPicPr>
          <p:cNvPr id="3" name="Audio 2">
            <a:hlinkClick r:id="" action="ppaction://media"/>
            <a:extLst>
              <a:ext uri="{FF2B5EF4-FFF2-40B4-BE49-F238E27FC236}">
                <a16:creationId xmlns:a16="http://schemas.microsoft.com/office/drawing/2014/main" id="{8FB8BE22-3C34-CE0D-8A4A-5503477903E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8938758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4287">
        <p15:prstTrans prst="crush"/>
      </p:transition>
    </mc:Choice>
    <mc:Fallback>
      <p:transition spd="slow" advTm="42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TM03457515[[fn=View]]</Template>
  <TotalTime>72</TotalTime>
  <Words>341</Words>
  <Application>Microsoft Office PowerPoint</Application>
  <PresentationFormat>Widescreen</PresentationFormat>
  <Paragraphs>11</Paragraphs>
  <Slides>5</Slides>
  <Notes>0</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Century Schoolbook</vt:lpstr>
      <vt:lpstr>ColfaxAI</vt:lpstr>
      <vt:lpstr>Wingdings 2</vt:lpstr>
      <vt:lpstr>View</vt:lpstr>
      <vt:lpstr>Supermarket Sales Dashboard</vt:lpstr>
      <vt:lpstr>About Dashboard</vt:lpstr>
      <vt:lpstr>Steps on making Dashboard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Supermarket Sales Dashboard</dc:title>
  <dc:creator>shaily kesharwani</dc:creator>
  <cp:lastModifiedBy>shaily kesharwani</cp:lastModifiedBy>
  <cp:revision>1</cp:revision>
  <dcterms:created xsi:type="dcterms:W3CDTF">2023-03-15T13:24:23Z</dcterms:created>
  <dcterms:modified xsi:type="dcterms:W3CDTF">2023-03-15T14:37:23Z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